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58" r:id="rId7"/>
    <p:sldId id="259" r:id="rId8"/>
    <p:sldId id="288" r:id="rId9"/>
    <p:sldId id="300" r:id="rId10"/>
    <p:sldId id="292" r:id="rId11"/>
    <p:sldId id="289" r:id="rId12"/>
    <p:sldId id="291" r:id="rId13"/>
    <p:sldId id="290" r:id="rId14"/>
    <p:sldId id="293" r:id="rId15"/>
    <p:sldId id="298" r:id="rId16"/>
    <p:sldId id="299" r:id="rId1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7" autoAdjust="0"/>
    <p:restoredTop sz="95161" autoAdjust="0"/>
  </p:normalViewPr>
  <p:slideViewPr>
    <p:cSldViewPr snapToGrid="0" showGuides="1">
      <p:cViewPr varScale="1">
        <p:scale>
          <a:sx n="136" d="100"/>
          <a:sy n="136" d="100"/>
        </p:scale>
        <p:origin x="248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8/30/21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8/30/21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semir/dbwr" TargetMode="External"/><Relationship Id="rId2" Type="http://schemas.openxmlformats.org/officeDocument/2006/relationships/hyperlink" Target="https://github.com/kasemir/pvw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8080/dbwr" TargetMode="External"/><Relationship Id="rId2" Type="http://schemas.openxmlformats.org/officeDocument/2006/relationships/hyperlink" Target="http://localhost:8080/pvw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ithub.com/kasemir/pvw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github.com/kasemir/dbw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Display Builder Web Runtime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Kay Kasemir</a:t>
            </a:r>
          </a:p>
          <a:p>
            <a:endParaRPr lang="en-US" dirty="0"/>
          </a:p>
          <a:p>
            <a:r>
              <a:rPr lang="en-US" dirty="0"/>
              <a:t>Feb.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0909-90B1-7F4B-9CA6-4E7B0FC7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and Detector plots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50405-FA7D-8242-89AB-292EEB701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5" y="914400"/>
            <a:ext cx="10739367" cy="52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5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9389-C2E1-4740-A939-8B8055137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CS-Studio on Desktop       vs.       Web Runtime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5A813-16D6-E247-B7D5-64BFA586D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26942"/>
            <a:ext cx="5221225" cy="4674571"/>
          </a:xfrm>
        </p:spPr>
        <p:txBody>
          <a:bodyPr/>
          <a:lstStyle/>
          <a:p>
            <a:r>
              <a:rPr lang="en-US" dirty="0"/>
              <a:t>Integrated Product</a:t>
            </a:r>
          </a:p>
          <a:p>
            <a:r>
              <a:rPr lang="en-US" dirty="0"/>
              <a:t>Easy Development</a:t>
            </a:r>
          </a:p>
          <a:p>
            <a:pPr lvl="1"/>
            <a:r>
              <a:rPr lang="en-US" dirty="0"/>
              <a:t>Type checking</a:t>
            </a:r>
          </a:p>
          <a:p>
            <a:pPr lvl="1"/>
            <a:r>
              <a:rPr lang="en-US" dirty="0"/>
              <a:t>Single-Language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5A8F4-F1CF-9446-9A6C-82A78A469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9" y="3329617"/>
            <a:ext cx="5937481" cy="352838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1A72C5-2D32-8B48-BA4B-53FF08E56645}"/>
              </a:ext>
            </a:extLst>
          </p:cNvPr>
          <p:cNvSpPr txBox="1">
            <a:spLocks/>
          </p:cNvSpPr>
          <p:nvPr/>
        </p:nvSpPr>
        <p:spPr bwMode="auto">
          <a:xfrm>
            <a:off x="6850966" y="1024598"/>
            <a:ext cx="5008801" cy="278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Just Display Runtime</a:t>
            </a:r>
          </a:p>
          <a:p>
            <a:r>
              <a:rPr lang="en-US" dirty="0"/>
              <a:t>Scattered Development</a:t>
            </a:r>
          </a:p>
          <a:p>
            <a:pPr lvl="1"/>
            <a:r>
              <a:rPr lang="en-US" dirty="0"/>
              <a:t>No type checking</a:t>
            </a:r>
          </a:p>
          <a:p>
            <a:pPr lvl="1"/>
            <a:r>
              <a:rPr lang="en-US" dirty="0"/>
              <a:t>Client: HTML, CSS, JS</a:t>
            </a:r>
            <a:br>
              <a:rPr lang="en-US" dirty="0"/>
            </a:br>
            <a:r>
              <a:rPr lang="en-US" dirty="0"/>
              <a:t>Server: Java, Python, …</a:t>
            </a:r>
          </a:p>
          <a:p>
            <a:pPr lvl="1"/>
            <a:r>
              <a:rPr lang="en-US" dirty="0"/>
              <a:t>Different Web Browsers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52E17C-EA37-AE43-B34C-80276E3D3112}"/>
              </a:ext>
            </a:extLst>
          </p:cNvPr>
          <p:cNvSpPr txBox="1">
            <a:spLocks/>
          </p:cNvSpPr>
          <p:nvPr/>
        </p:nvSpPr>
        <p:spPr bwMode="auto">
          <a:xfrm>
            <a:off x="6850966" y="4691707"/>
            <a:ext cx="5008801" cy="189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00B050"/>
                </a:solidFill>
              </a:rPr>
              <a:t>Still:</a:t>
            </a:r>
            <a:br>
              <a:rPr lang="en-US" i="1" dirty="0">
                <a:solidFill>
                  <a:srgbClr val="00B050"/>
                </a:solidFill>
              </a:rPr>
            </a:br>
            <a:r>
              <a:rPr lang="en-US" i="1" dirty="0">
                <a:solidFill>
                  <a:srgbClr val="00B050"/>
                </a:solidFill>
              </a:rPr>
              <a:t>Read-only web view of control system is extremely convenient and useful!</a:t>
            </a:r>
          </a:p>
        </p:txBody>
      </p:sp>
    </p:spTree>
    <p:extLst>
      <p:ext uri="{BB962C8B-B14F-4D97-AF65-F5344CB8AC3E}">
        <p14:creationId xmlns:p14="http://schemas.microsoft.com/office/powerpoint/2010/main" val="32854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AC45-9403-354E-9CD4-15A19F9C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Status: New Project, but already very useful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1A128-5C88-7A4B-9643-042DC2B5D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54443"/>
            <a:ext cx="5343145" cy="5099222"/>
          </a:xfrm>
        </p:spPr>
        <p:txBody>
          <a:bodyPr/>
          <a:lstStyle/>
          <a:p>
            <a:r>
              <a:rPr lang="en-US" sz="1600" dirty="0"/>
              <a:t> Label</a:t>
            </a:r>
          </a:p>
          <a:p>
            <a:r>
              <a:rPr lang="en-US" sz="1600" dirty="0"/>
              <a:t> Rectangle</a:t>
            </a:r>
          </a:p>
          <a:p>
            <a:r>
              <a:rPr lang="en-US" sz="1600" dirty="0"/>
              <a:t> Ellipse</a:t>
            </a:r>
          </a:p>
          <a:p>
            <a:r>
              <a:rPr lang="en-US" sz="1600" dirty="0"/>
              <a:t> Arc</a:t>
            </a:r>
          </a:p>
          <a:p>
            <a:r>
              <a:rPr lang="en-US" sz="1600" dirty="0"/>
              <a:t> Polyline</a:t>
            </a:r>
          </a:p>
          <a:p>
            <a:r>
              <a:rPr lang="en-US" sz="1600" dirty="0"/>
              <a:t> Polygon</a:t>
            </a:r>
          </a:p>
          <a:p>
            <a:r>
              <a:rPr lang="en-US" sz="1600" dirty="0"/>
              <a:t> Text Update</a:t>
            </a:r>
          </a:p>
          <a:p>
            <a:r>
              <a:rPr lang="en-US" sz="1600" dirty="0"/>
              <a:t> Text Input</a:t>
            </a:r>
          </a:p>
          <a:p>
            <a:r>
              <a:rPr lang="en-US" sz="1600" dirty="0"/>
              <a:t> Text formatting (precision, units, enum labels)</a:t>
            </a:r>
          </a:p>
          <a:p>
            <a:r>
              <a:rPr lang="en-US" sz="1600" dirty="0"/>
              <a:t> LED</a:t>
            </a:r>
          </a:p>
          <a:p>
            <a:r>
              <a:rPr lang="en-US" sz="1600" dirty="0"/>
              <a:t> Multi-State LED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D6C59B-D7CF-E942-A538-AF6F7B58BD63}"/>
              </a:ext>
            </a:extLst>
          </p:cNvPr>
          <p:cNvSpPr txBox="1">
            <a:spLocks/>
          </p:cNvSpPr>
          <p:nvPr/>
        </p:nvSpPr>
        <p:spPr bwMode="auto">
          <a:xfrm>
            <a:off x="6144767" y="1025610"/>
            <a:ext cx="5343145" cy="509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 Action Button to open display or web link</a:t>
            </a:r>
          </a:p>
          <a:p>
            <a:r>
              <a:rPr lang="en-US" sz="1600" dirty="0"/>
              <a:t> Combo</a:t>
            </a:r>
          </a:p>
          <a:p>
            <a:r>
              <a:rPr lang="en-US" sz="1600" dirty="0"/>
              <a:t> Group with group border</a:t>
            </a:r>
          </a:p>
          <a:p>
            <a:r>
              <a:rPr lang="en-US" sz="1600" dirty="0"/>
              <a:t> Embedded Displays</a:t>
            </a:r>
          </a:p>
          <a:p>
            <a:r>
              <a:rPr lang="en-US" sz="1600" dirty="0"/>
              <a:t> Tabs</a:t>
            </a:r>
          </a:p>
          <a:p>
            <a:r>
              <a:rPr lang="en-US" sz="1600" dirty="0"/>
              <a:t> </a:t>
            </a:r>
            <a:r>
              <a:rPr lang="en-US" sz="1600" dirty="0" err="1"/>
              <a:t>XYPlot</a:t>
            </a:r>
            <a:endParaRPr lang="en-US" sz="1600" dirty="0"/>
          </a:p>
          <a:p>
            <a:r>
              <a:rPr lang="en-US" sz="1600" dirty="0"/>
              <a:t> Image</a:t>
            </a:r>
          </a:p>
          <a:p>
            <a:r>
              <a:rPr lang="en-US" sz="1600" dirty="0"/>
              <a:t> Macro support</a:t>
            </a:r>
          </a:p>
          <a:p>
            <a:r>
              <a:rPr lang="en-US" sz="1600" dirty="0"/>
              <a:t> Alarm-sensitive border based on PV</a:t>
            </a:r>
          </a:p>
          <a:p>
            <a:r>
              <a:rPr lang="en-US" sz="1600" dirty="0"/>
              <a:t> Limited Rule support: Color of </a:t>
            </a:r>
            <a:r>
              <a:rPr lang="en-US" sz="1600" dirty="0" err="1"/>
              <a:t>rect</a:t>
            </a:r>
            <a:r>
              <a:rPr lang="en-US" sz="1600" dirty="0"/>
              <a:t>/circle/label, visibility</a:t>
            </a:r>
          </a:p>
          <a:p>
            <a:r>
              <a:rPr lang="en-US" sz="1600" dirty="0"/>
              <a:t> Caching</a:t>
            </a:r>
            <a:br>
              <a:rPr lang="en-US" sz="1600" dirty="0"/>
            </a:b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10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D928-4F73-6548-95E9-2D57CF391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2AC25-912F-4140-9535-C357A44E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91674"/>
            <a:ext cx="11644059" cy="55920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Display Builder </a:t>
            </a:r>
            <a:r>
              <a:rPr lang="en-US" i="1" dirty="0"/>
              <a:t>Web Runtime </a:t>
            </a:r>
            <a:r>
              <a:rPr lang="en-US" dirty="0"/>
              <a:t>offers web access to much of the</a:t>
            </a:r>
            <a:br>
              <a:rPr lang="en-US" dirty="0"/>
            </a:br>
            <a:r>
              <a:rPr lang="en-US" i="1" dirty="0"/>
              <a:t>Desktop</a:t>
            </a:r>
            <a:r>
              <a:rPr lang="en-US" dirty="0"/>
              <a:t> version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https://github.com/kasemir/pvws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https://github.com/kasemir/dbwr</a:t>
            </a:r>
            <a:r>
              <a:rPr lang="en-US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git clone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copy *.war to Tomcat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Set environment:</a:t>
            </a:r>
            <a:br>
              <a:rPr lang="en-US" sz="2400" dirty="0"/>
            </a:br>
            <a:r>
              <a:rPr lang="en-US" sz="2400" dirty="0"/>
              <a:t>EPICS_CA_ADDR_LIST, ..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		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5A2C6-F39F-484F-9DC2-64C54C754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704" y="3475493"/>
            <a:ext cx="6313410" cy="3108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C845FA-EAC3-CA45-8A3D-DDAF272BECB2}"/>
              </a:ext>
            </a:extLst>
          </p:cNvPr>
          <p:cNvSpPr/>
          <p:nvPr/>
        </p:nvSpPr>
        <p:spPr>
          <a:xfrm>
            <a:off x="5778704" y="2863344"/>
            <a:ext cx="4636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 http://</a:t>
            </a:r>
            <a:r>
              <a:rPr lang="en-US" sz="2800" dirty="0" err="1">
                <a:sym typeface="Wingdings" pitchFamily="2" charset="2"/>
              </a:rPr>
              <a:t>your_tomcat</a:t>
            </a:r>
            <a:r>
              <a:rPr lang="en-US" sz="2800" dirty="0">
                <a:sym typeface="Wingdings" pitchFamily="2" charset="2"/>
              </a:rPr>
              <a:t>/</a:t>
            </a:r>
            <a:r>
              <a:rPr lang="en-US" sz="2800" dirty="0" err="1">
                <a:sym typeface="Wingdings" pitchFamily="2" charset="2"/>
              </a:rPr>
              <a:t>dbwr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794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0CE84-E08E-EC40-9EEE-588B96327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Builder in CS-Studio Desktop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421F-FC2C-9E42-821D-4BFBDD4C7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4107734"/>
            <a:ext cx="11430000" cy="1593779"/>
          </a:xfrm>
        </p:spPr>
        <p:txBody>
          <a:bodyPr/>
          <a:lstStyle/>
          <a:p>
            <a:r>
              <a:rPr lang="en-US" dirty="0"/>
              <a:t>Best support for all widget types and their features</a:t>
            </a:r>
          </a:p>
          <a:p>
            <a:r>
              <a:rPr lang="en-US" dirty="0"/>
              <a:t>Includes editor for creating / modifying displays</a:t>
            </a:r>
          </a:p>
          <a:p>
            <a:pPr marL="0" indent="0">
              <a:buNone/>
            </a:pPr>
            <a:r>
              <a:rPr lang="en-US" dirty="0"/>
              <a:t>But: Users need to install the tool, somehow access the display files, and the PV data (Channel Access, PV Access)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9FD21-0010-F34D-B6C4-E6F4B354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257" y="1156487"/>
            <a:ext cx="2101004" cy="255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FE418-5E41-914B-B7B8-EB2A307CA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055" y="870783"/>
            <a:ext cx="5914129" cy="32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36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0CE84-E08E-EC40-9EEE-588B96327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Display Files on Web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421F-FC2C-9E42-821D-4BFBDD4C7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29" y="4058324"/>
            <a:ext cx="11430000" cy="2272902"/>
          </a:xfrm>
        </p:spPr>
        <p:txBody>
          <a:bodyPr/>
          <a:lstStyle/>
          <a:p>
            <a:r>
              <a:rPr lang="en-US" dirty="0"/>
              <a:t>Useful to make files available outside of control room</a:t>
            </a:r>
          </a:p>
          <a:p>
            <a:r>
              <a:rPr lang="en-US" dirty="0"/>
              <a:t>Safe, read-only, always up to date</a:t>
            </a:r>
          </a:p>
          <a:p>
            <a:pPr marL="0" indent="0">
              <a:buNone/>
            </a:pPr>
            <a:r>
              <a:rPr lang="en-US" dirty="0"/>
              <a:t>.. But still using desktop tool.</a:t>
            </a:r>
          </a:p>
          <a:p>
            <a:pPr marL="0" indent="0">
              <a:buNone/>
            </a:pPr>
            <a:r>
              <a:rPr lang="en-US" dirty="0"/>
              <a:t>To edit, you’ll be prompted for download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9FD21-0010-F34D-B6C4-E6F4B354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778" y="1156487"/>
            <a:ext cx="2101004" cy="255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38EE33-AF85-1E41-A13E-D7223860D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16"/>
          <a:stretch/>
        </p:blipFill>
        <p:spPr>
          <a:xfrm>
            <a:off x="6632489" y="1156487"/>
            <a:ext cx="4797325" cy="247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43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0115-4696-BA4F-8C26-62A1BE7E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Builder Web Runtime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B1907-4690-3448-92C4-4DFCB5172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1172" y="748239"/>
            <a:ext cx="2961861" cy="10326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Client only has a web browser!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BAC3D1-3AA8-4247-9E10-4D60EBBAAB99}"/>
              </a:ext>
            </a:extLst>
          </p:cNvPr>
          <p:cNvSpPr/>
          <p:nvPr/>
        </p:nvSpPr>
        <p:spPr>
          <a:xfrm>
            <a:off x="8804752" y="1820136"/>
            <a:ext cx="2595297" cy="215779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DC628D5-B6B2-3E47-9B69-771CDD3BFF0D}"/>
              </a:ext>
            </a:extLst>
          </p:cNvPr>
          <p:cNvSpPr/>
          <p:nvPr/>
        </p:nvSpPr>
        <p:spPr>
          <a:xfrm>
            <a:off x="2403533" y="1923482"/>
            <a:ext cx="2595297" cy="215779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8713C59-E5F3-2A49-97FF-BCA799FD71D9}"/>
              </a:ext>
            </a:extLst>
          </p:cNvPr>
          <p:cNvSpPr/>
          <p:nvPr/>
        </p:nvSpPr>
        <p:spPr>
          <a:xfrm>
            <a:off x="715955" y="4559126"/>
            <a:ext cx="5970451" cy="15307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Ctrl System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FDA6F2-0292-C94D-B33A-F6E54DF78D7D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3701181" y="3832775"/>
            <a:ext cx="1" cy="72635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F49937D-7C9E-CE40-B225-2F2BC7E5E885}"/>
              </a:ext>
            </a:extLst>
          </p:cNvPr>
          <p:cNvSpPr/>
          <p:nvPr/>
        </p:nvSpPr>
        <p:spPr>
          <a:xfrm>
            <a:off x="2587490" y="3155017"/>
            <a:ext cx="2227384" cy="67775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PV Web Socket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357EC-401F-7D47-8586-F4D4A11AF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286" y="2161768"/>
            <a:ext cx="2234983" cy="144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92ECE7-A03E-D240-A18C-FAE775EE65EF}"/>
              </a:ext>
            </a:extLst>
          </p:cNvPr>
          <p:cNvCxnSpPr>
            <a:cxnSpLocks/>
          </p:cNvCxnSpPr>
          <p:nvPr/>
        </p:nvCxnSpPr>
        <p:spPr>
          <a:xfrm>
            <a:off x="4826417" y="2394097"/>
            <a:ext cx="387475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0B9E07A-C6BB-7942-965C-1A80952974AA}"/>
              </a:ext>
            </a:extLst>
          </p:cNvPr>
          <p:cNvSpPr txBox="1"/>
          <p:nvPr/>
        </p:nvSpPr>
        <p:spPr>
          <a:xfrm>
            <a:off x="2587490" y="1478504"/>
            <a:ext cx="25442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Web Server (Tomcat)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963C56-9852-5243-860A-F5B38F4EB22E}"/>
              </a:ext>
            </a:extLst>
          </p:cNvPr>
          <p:cNvCxnSpPr>
            <a:cxnSpLocks/>
          </p:cNvCxnSpPr>
          <p:nvPr/>
        </p:nvCxnSpPr>
        <p:spPr>
          <a:xfrm>
            <a:off x="4826417" y="3414005"/>
            <a:ext cx="387475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CC80618-5DF4-9D4C-A714-E2444FA722BF}"/>
              </a:ext>
            </a:extLst>
          </p:cNvPr>
          <p:cNvSpPr txBox="1"/>
          <p:nvPr/>
        </p:nvSpPr>
        <p:spPr>
          <a:xfrm>
            <a:off x="5782127" y="2088863"/>
            <a:ext cx="24368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Html, </a:t>
            </a:r>
            <a:r>
              <a:rPr lang="en-US" dirty="0" err="1">
                <a:latin typeface="+mn-lt"/>
              </a:rPr>
              <a:t>css</a:t>
            </a:r>
            <a:r>
              <a:rPr lang="en-US" dirty="0">
                <a:latin typeface="+mn-lt"/>
              </a:rPr>
              <a:t>, JavaScript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23AC21-43BE-494E-AB31-5E2EDB970665}"/>
              </a:ext>
            </a:extLst>
          </p:cNvPr>
          <p:cNvSpPr txBox="1"/>
          <p:nvPr/>
        </p:nvSpPr>
        <p:spPr>
          <a:xfrm>
            <a:off x="5782127" y="2840522"/>
            <a:ext cx="23177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Metadata, then value updates</a:t>
            </a:r>
          </a:p>
        </p:txBody>
      </p:sp>
      <p:sp>
        <p:nvSpPr>
          <p:cNvPr id="16" name="Snip Single Corner Rectangle 15">
            <a:extLst>
              <a:ext uri="{FF2B5EF4-FFF2-40B4-BE49-F238E27FC236}">
                <a16:creationId xmlns:a16="http://schemas.microsoft.com/office/drawing/2014/main" id="{68607BB4-5F78-D345-B50D-1639DBE5ADD9}"/>
              </a:ext>
            </a:extLst>
          </p:cNvPr>
          <p:cNvSpPr/>
          <p:nvPr/>
        </p:nvSpPr>
        <p:spPr>
          <a:xfrm>
            <a:off x="692652" y="1605172"/>
            <a:ext cx="1255690" cy="1711135"/>
          </a:xfrm>
          <a:prstGeom prst="snip1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Some EPICS Display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E9CC336-D9FA-D343-B77D-ED81693C4837}"/>
              </a:ext>
            </a:extLst>
          </p:cNvPr>
          <p:cNvSpPr/>
          <p:nvPr/>
        </p:nvSpPr>
        <p:spPr>
          <a:xfrm>
            <a:off x="2599033" y="2098569"/>
            <a:ext cx="2227384" cy="67775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Magic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BCDB53-E2A7-1B49-9152-65E444430D77}"/>
              </a:ext>
            </a:extLst>
          </p:cNvPr>
          <p:cNvCxnSpPr>
            <a:cxnSpLocks/>
          </p:cNvCxnSpPr>
          <p:nvPr/>
        </p:nvCxnSpPr>
        <p:spPr>
          <a:xfrm>
            <a:off x="1948342" y="2440990"/>
            <a:ext cx="639148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3BF6227-BC8C-AD4A-9546-7E34175B20CF}"/>
              </a:ext>
            </a:extLst>
          </p:cNvPr>
          <p:cNvSpPr txBox="1"/>
          <p:nvPr/>
        </p:nvSpPr>
        <p:spPr>
          <a:xfrm>
            <a:off x="8099859" y="4551410"/>
            <a:ext cx="3644880" cy="159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At runtime,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network traffic similar to</a:t>
            </a:r>
            <a:br>
              <a:rPr lang="en-US" dirty="0">
                <a:latin typeface="+mn-lt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"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SomePV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value: 3.14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42758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1CA88-C128-5249-8B30-55492997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EDM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499CD-E480-D648-8B6F-094C7340E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880" y="55534"/>
            <a:ext cx="9574432" cy="414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C70BF4-8EEB-7544-B2E9-CBA94508F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1" y="3186948"/>
            <a:ext cx="5590093" cy="361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FF18C3-C2BF-D64E-9AC2-3D8AE2119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575" y="4883085"/>
            <a:ext cx="5233640" cy="186414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Very useful and performant</a:t>
            </a:r>
            <a:br>
              <a:rPr lang="en-US" sz="2400" dirty="0"/>
            </a:br>
            <a:r>
              <a:rPr lang="en-US" sz="2400" dirty="0"/>
              <a:t>for EDM displays</a:t>
            </a:r>
            <a:br>
              <a:rPr lang="en-US" sz="2400" dirty="0"/>
            </a:br>
            <a:r>
              <a:rPr lang="en-US" sz="2400" dirty="0"/>
              <a:t>and Channel Access IOCs</a:t>
            </a:r>
            <a:br>
              <a:rPr lang="en-US" dirty="0"/>
            </a:br>
            <a:br>
              <a:rPr lang="en-US" sz="1400" dirty="0"/>
            </a:br>
            <a:r>
              <a:rPr lang="en-US" sz="1400" dirty="0"/>
              <a:t>Limitations: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No waveforms (plots, images)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B3945-9C9A-C04A-A375-D7AE867E0DFA}"/>
              </a:ext>
            </a:extLst>
          </p:cNvPr>
          <p:cNvSpPr txBox="1"/>
          <p:nvPr/>
        </p:nvSpPr>
        <p:spPr>
          <a:xfrm>
            <a:off x="429767" y="914400"/>
            <a:ext cx="2375971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Ryan </a:t>
            </a:r>
            <a:r>
              <a:rPr lang="en-US" dirty="0" err="1">
                <a:latin typeface="+mn-lt"/>
              </a:rPr>
              <a:t>Slominski</a:t>
            </a:r>
            <a:r>
              <a:rPr lang="en-US" dirty="0">
                <a:latin typeface="+mn-lt"/>
              </a:rPr>
              <a:t>,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JLab</a:t>
            </a:r>
            <a:r>
              <a:rPr lang="en-US" dirty="0">
                <a:latin typeface="+mn-lt"/>
              </a:rPr>
              <a:t>,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2017 EPICS Meeting</a:t>
            </a:r>
          </a:p>
        </p:txBody>
      </p:sp>
    </p:spTree>
    <p:extLst>
      <p:ext uri="{BB962C8B-B14F-4D97-AF65-F5344CB8AC3E}">
        <p14:creationId xmlns:p14="http://schemas.microsoft.com/office/powerpoint/2010/main" val="2129931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7E35F-A9CC-7B4F-B39E-41C9A06CB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F780D-CB15-EB4E-9FE6-7B4BC759D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12362"/>
            <a:ext cx="11430000" cy="4986779"/>
          </a:xfrm>
        </p:spPr>
        <p:txBody>
          <a:bodyPr/>
          <a:lstStyle/>
          <a:p>
            <a:r>
              <a:rPr lang="en-US" dirty="0"/>
              <a:t>Start web server:</a:t>
            </a:r>
            <a:br>
              <a:rPr lang="en-US" dirty="0"/>
            </a:br>
            <a:r>
              <a:rPr lang="en-US" dirty="0"/>
              <a:t>cd /</a:t>
            </a:r>
            <a:r>
              <a:rPr lang="en-US" dirty="0" err="1"/>
              <a:t>ics</a:t>
            </a:r>
            <a:r>
              <a:rPr lang="en-US" dirty="0"/>
              <a:t>/tools/apache-tomcat*/bin</a:t>
            </a:r>
            <a:br>
              <a:rPr lang="en-US" dirty="0"/>
            </a:br>
            <a:r>
              <a:rPr lang="en-US" dirty="0"/>
              <a:t>./</a:t>
            </a:r>
            <a:r>
              <a:rPr lang="en-US" dirty="0" err="1"/>
              <a:t>startup.sh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web browser, open</a:t>
            </a:r>
          </a:p>
          <a:p>
            <a:pPr lvl="1"/>
            <a:r>
              <a:rPr lang="en-US" dirty="0">
                <a:hlinkClick r:id="rId2"/>
              </a:rPr>
              <a:t>http://localhost:8080/pvws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http://localhost:8080/dbwr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Stop:</a:t>
            </a:r>
            <a:br>
              <a:rPr lang="en-US" dirty="0"/>
            </a:br>
            <a:r>
              <a:rPr lang="en-US" dirty="0"/>
              <a:t>./</a:t>
            </a:r>
            <a:r>
              <a:rPr lang="en-US" dirty="0" err="1"/>
              <a:t>shutdown.sh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3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C9F4-9ED3-CA40-ACEA-8D7131C79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PV Web Socket   </a:t>
            </a:r>
            <a:r>
              <a:rPr lang="en-US" sz="2800" dirty="0"/>
              <a:t>-   </a:t>
            </a:r>
            <a:r>
              <a:rPr lang="en-US" sz="2800" dirty="0">
                <a:hlinkClick r:id="rId2"/>
              </a:rPr>
              <a:t>http://localhost:8080/pvws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EE7A9-9132-5941-921A-1E350BCB3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62270"/>
            <a:ext cx="8074622" cy="4840356"/>
          </a:xfrm>
        </p:spPr>
        <p:txBody>
          <a:bodyPr/>
          <a:lstStyle/>
          <a:p>
            <a:r>
              <a:rPr lang="en-US" dirty="0"/>
              <a:t>Based on Phoebus Stack</a:t>
            </a:r>
          </a:p>
          <a:p>
            <a:pPr lvl="1"/>
            <a:r>
              <a:rPr lang="en-US" dirty="0" err="1"/>
              <a:t>VType</a:t>
            </a:r>
            <a:r>
              <a:rPr lang="en-US" dirty="0"/>
              <a:t> PV for </a:t>
            </a:r>
            <a:r>
              <a:rPr lang="en-US" dirty="0" err="1"/>
              <a:t>loc</a:t>
            </a:r>
            <a:r>
              <a:rPr lang="en-US" dirty="0"/>
              <a:t>://, sim://, ca://, </a:t>
            </a:r>
            <a:r>
              <a:rPr lang="en-US" dirty="0" err="1"/>
              <a:t>pva</a:t>
            </a:r>
            <a:r>
              <a:rPr lang="en-US" dirty="0"/>
              <a:t>://, …</a:t>
            </a:r>
          </a:p>
          <a:p>
            <a:pPr lvl="1"/>
            <a:r>
              <a:rPr lang="en-US" dirty="0"/>
              <a:t>PV Pooling</a:t>
            </a:r>
          </a:p>
          <a:p>
            <a:pPr lvl="1"/>
            <a:r>
              <a:rPr lang="en-US" dirty="0" err="1"/>
              <a:t>RXJava</a:t>
            </a:r>
            <a:r>
              <a:rPr lang="en-US" dirty="0"/>
              <a:t> Throttling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Data Packaged as JSON</a:t>
            </a:r>
          </a:p>
          <a:p>
            <a:pPr lvl="1"/>
            <a:r>
              <a:rPr lang="en-US" dirty="0"/>
              <a:t>Sends metadata once</a:t>
            </a:r>
          </a:p>
          <a:p>
            <a:pPr lvl="2"/>
            <a:r>
              <a:rPr lang="en-US" dirty="0"/>
              <a:t>No separate connections to *.EGU, *.PREC, …</a:t>
            </a:r>
          </a:p>
          <a:p>
            <a:pPr lvl="1"/>
            <a:r>
              <a:rPr lang="en-US" dirty="0"/>
              <a:t>Severity and value on change</a:t>
            </a:r>
          </a:p>
          <a:p>
            <a:pPr lvl="1"/>
            <a:r>
              <a:rPr lang="en-US" dirty="0"/>
              <a:t>Arrays packed as Base64-binary</a:t>
            </a:r>
          </a:p>
          <a:p>
            <a:pPr lvl="1"/>
            <a:r>
              <a:rPr lang="en-US" dirty="0"/>
              <a:t>JavaScript in client merges updates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46132-70EF-544E-AF08-0338B1B0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364" y="2156354"/>
            <a:ext cx="4475402" cy="200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E1A14-8C78-A342-A210-BFBD8DF4C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697" y="4524414"/>
            <a:ext cx="4879010" cy="214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935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4FE7-1F54-4648-A3C7-0296E1CA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23330"/>
          </a:xfrm>
        </p:spPr>
        <p:txBody>
          <a:bodyPr/>
          <a:lstStyle/>
          <a:p>
            <a:r>
              <a:rPr lang="en-US" dirty="0"/>
              <a:t>Display Builder Web Runtime  - 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http://localhost:8080/dbwr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F939-2729-CC47-89E3-E6831321A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8983"/>
            <a:ext cx="6723481" cy="5059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43BDC-39F7-1A45-94ED-4E9CC6FEA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929" y="952952"/>
            <a:ext cx="6469937" cy="4732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BDC1C-7922-EF4E-B455-E82F009374A2}"/>
              </a:ext>
            </a:extLst>
          </p:cNvPr>
          <p:cNvSpPr txBox="1"/>
          <p:nvPr/>
        </p:nvSpPr>
        <p:spPr>
          <a:xfrm>
            <a:off x="7315199" y="5992991"/>
            <a:ext cx="428514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Labels, LEDs, Text Updates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Groups, Embedded displays, Macros</a:t>
            </a:r>
          </a:p>
        </p:txBody>
      </p:sp>
    </p:spTree>
    <p:extLst>
      <p:ext uri="{BB962C8B-B14F-4D97-AF65-F5344CB8AC3E}">
        <p14:creationId xmlns:p14="http://schemas.microsoft.com/office/powerpoint/2010/main" val="2224599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6D9B-4132-EE4F-A4A4-A20E6320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'Static’ Widgets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DAB78-A297-B745-BC8C-862C589DE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853605"/>
            <a:ext cx="8843022" cy="5914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3CA8D-E8F0-014E-A1E7-C72DACA1416E}"/>
              </a:ext>
            </a:extLst>
          </p:cNvPr>
          <p:cNvSpPr txBox="1"/>
          <p:nvPr/>
        </p:nvSpPr>
        <p:spPr>
          <a:xfrm>
            <a:off x="9414456" y="1674255"/>
            <a:ext cx="218589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Lines,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Circles,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Rectangles, ..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Limited ‘Rule’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Support: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Some colors,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Hide/Show</a:t>
            </a:r>
          </a:p>
        </p:txBody>
      </p:sp>
    </p:spTree>
    <p:extLst>
      <p:ext uri="{BB962C8B-B14F-4D97-AF65-F5344CB8AC3E}">
        <p14:creationId xmlns:p14="http://schemas.microsoft.com/office/powerpoint/2010/main" val="3752873930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ABC137-F478-48AF-94F1-527234D6D2C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C1B16D9-2895-4E60-B926-D3761C9FE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568</Words>
  <Application>Microsoft Macintosh PowerPoint</Application>
  <PresentationFormat>Widescreen</PresentationFormat>
  <Paragraphs>105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Century Gothic</vt:lpstr>
      <vt:lpstr>Courier New</vt:lpstr>
      <vt:lpstr>ORNL</vt:lpstr>
      <vt:lpstr>Display Builder Web Runtime</vt:lpstr>
      <vt:lpstr>Display Builder in CS-Studio Desktop Tool</vt:lpstr>
      <vt:lpstr>Storing Display Files on Web Server</vt:lpstr>
      <vt:lpstr>Display Builder Web Runtime</vt:lpstr>
      <vt:lpstr>Web EDM</vt:lpstr>
      <vt:lpstr>Training Setup</vt:lpstr>
      <vt:lpstr>PV Web Socket   -   http://localhost:8080/pvws </vt:lpstr>
      <vt:lpstr>Display Builder Web Runtime  -  http://localhost:8080/dbwr </vt:lpstr>
      <vt:lpstr>'Static’ Widgets</vt:lpstr>
      <vt:lpstr>Line and Detector plots</vt:lpstr>
      <vt:lpstr>CS-Studio on Desktop       vs.       Web Runtime</vt:lpstr>
      <vt:lpstr>Status: New Project, but already very useful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2021-08-30T20:38:03Z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